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20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08BEF-7C17-EC11-F0A9-CD3071D095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646439-2E5B-EACB-F935-4A65186A5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846D7-D216-DB42-E2A0-B0BAF7F68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250A4-4A32-755B-69AA-6DE8E0EC1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F8C67-C530-7B7D-55B9-E480EF0C0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8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DC7E2-E80F-173F-3AD7-2FEE35C3B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C6945-FC55-2374-DA30-E968403174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7DAAF-ABD7-633B-8B74-FD2FD498B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0EDE9-66C5-02E1-A077-228F0D171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46DA4-5EFD-4901-CC0B-AAA84185B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837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F297F0-6B10-3A80-1109-BEEE822F5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4EED90-3C34-5E3F-9997-27D0B0524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6F65C-63CF-A4E5-8154-0D939AE00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5A3FD-731C-F0EA-497D-E413D2901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A2E9B-1EDA-005E-1065-3A4E1477D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09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C6B97-5EFE-E741-DF9B-E2D22D97D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D46CA-F72B-E34E-5F4C-5469CF903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10939-67EE-3A3B-CC17-0BF585D26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D2BEE-4A29-47D6-A890-FB329EA42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C3B83-A575-1FB8-E526-06311E2E2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819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C1E46-4EFF-E207-4E02-08037AF23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0E3B1-9185-296B-4A2E-1D23D838A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A041E-FDC5-B739-FF37-4B0D871EA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3C9F9-E42F-1526-27D9-919E7F59A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D42C7-E189-C900-38EE-3660B8BC0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42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182D2-ADD3-5C9D-520C-E11377221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42927-DC5A-87D9-1D6F-E4255242F7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EB124D-B4F4-03BC-0F61-68C1105055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3E58AB-D268-6F94-47EF-CD3FF0454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CD059F-0772-3A27-1649-5134E4807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F68A4-0550-BB3B-B556-605C8FA2D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340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1CCAF-1E04-3040-7E52-10AFFDF44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4B802E-93BF-86F1-E831-5F0FDC580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ECD5CB-F924-B97E-F9F2-DE5935E888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884521-82E9-115E-24A1-9D053D65BA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DC6B07-E512-AFC7-1ED2-2635131525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D3B828-E9DF-740F-6804-22580147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2BE8E0-12FF-C315-C865-5B7513922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6FED3A-3E3A-25D7-D4AA-BCB902F67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9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929C2-1D15-DCB8-8087-4F36086DB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289CC3-B846-3016-F60E-5A5F823C7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0359B1-B651-8F92-5943-97612D505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DA2F1-19A7-F720-62B9-D9F13DCED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133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3AAAE3-7AA3-5E6A-FA41-642DF5E17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23D7D2-026D-67AB-BFCA-DC3DA292F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FC1BA-DF3A-1A9D-47C2-9113CD158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191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6ABB8-3DA6-3157-18E6-3C2934D1D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B11B1-D8F3-167A-F539-AEBB9042A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619A7A-7C33-B0BE-C838-5B83EA10E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C1984C-B490-24B9-30C8-2F5E17DC3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6EE8A-A875-DE04-A291-FF6517074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04462-E300-CB75-A504-72620FE81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088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096BC-A3CE-5F71-EEBA-9FFB49731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870643-EF94-360E-C087-3C76057BD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396CA1-E129-1791-7C08-946551F84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BF31F-4152-834F-A106-08C92AF04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818442-71A6-E26E-3636-4F46AE511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78F61A-AFCF-56A7-F976-2CF4A304F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94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54478F-3A97-6FDC-597E-00159AEBA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003F4-E7C7-2C6F-43AF-C7E9F433C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B0C67-7C67-3DF3-ECFA-C68750B43C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92890D-2FDF-4716-BBB5-04B08F85C2A6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9E283-ABFE-314E-CFF7-6FBBC5020B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E8664-97CF-2C36-50AF-3D40A8220F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A9EE37-9A9E-45D5-8777-A365DC79F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59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mzabinabdulmajeed" TargetMode="External"/><Relationship Id="rId2" Type="http://schemas.openxmlformats.org/officeDocument/2006/relationships/hyperlink" Target="mailto:hamzamusabutt@gmai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hyperlink" Target="https://www.youtube.com/playlist?list=PLXYJkDoMHHQ3xrqp7b2CKQxB6QcrfqCBc" TargetMode="External"/><Relationship Id="rId4" Type="http://schemas.openxmlformats.org/officeDocument/2006/relationships/hyperlink" Target="https://www.kaggle.com/hamzabinbut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677BAFB-3BD3-41BB-9107-FAE224AE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42784" y="253140"/>
            <a:ext cx="6184555" cy="618455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24848" y="253140"/>
            <a:ext cx="6184555" cy="6184555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98" name="Oval 197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3723" y="136525"/>
            <a:ext cx="6184555" cy="618455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2F4ABA-542E-8BAC-FB56-171D233FF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1400" y="965580"/>
            <a:ext cx="5204489" cy="3160593"/>
          </a:xfrm>
        </p:spPr>
        <p:txBody>
          <a:bodyPr>
            <a:normAutofit/>
          </a:bodyPr>
          <a:lstStyle/>
          <a:p>
            <a:r>
              <a:rPr lang="en-US" sz="4200">
                <a:solidFill>
                  <a:schemeClr val="bg1"/>
                </a:solidFill>
              </a:rPr>
              <a:t>CSIRO Image2Biomass: Precision Agriculture through Foundation Models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7468F5-2B65-51D8-A6F9-257F0882E5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20817" y="4409960"/>
            <a:ext cx="4508641" cy="1116414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Optimizing Pasture Management with DINOv2 and GBDT Architectures 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Presenter:</a:t>
            </a:r>
            <a:r>
              <a:rPr lang="en-US" sz="1400" dirty="0">
                <a:solidFill>
                  <a:schemeClr val="bg1"/>
                </a:solidFill>
              </a:rPr>
              <a:t> Hamza Bin Abdul Majeed 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Date:</a:t>
            </a:r>
            <a:r>
              <a:rPr lang="en-US" sz="1400" dirty="0">
                <a:solidFill>
                  <a:schemeClr val="bg1"/>
                </a:solidFill>
              </a:rPr>
              <a:t> 16 January 2026</a:t>
            </a:r>
          </a:p>
        </p:txBody>
      </p:sp>
      <p:sp>
        <p:nvSpPr>
          <p:cNvPr id="199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00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6275" y="975977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201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80947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9820" y="4236107"/>
            <a:ext cx="510988" cy="510988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8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597506" y="4175798"/>
            <a:ext cx="1861486" cy="1861665"/>
            <a:chOff x="5734053" y="3067000"/>
            <a:chExt cx="724484" cy="724549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84631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48D03B-8BF3-6B38-6532-CEF85ACA3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E2546-EC9D-F022-AA20-8ECC01A5C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" y="2324913"/>
            <a:ext cx="5831840" cy="2988768"/>
          </a:xfrm>
        </p:spPr>
        <p:txBody>
          <a:bodyPr anchor="ctr">
            <a:normAutofit/>
          </a:bodyPr>
          <a:lstStyle/>
          <a:p>
            <a:r>
              <a:rPr lang="en-US" sz="1700" dirty="0"/>
              <a:t>Thank you for your attention!</a:t>
            </a:r>
          </a:p>
          <a:p>
            <a:r>
              <a:rPr lang="en-US" sz="1700" dirty="0"/>
              <a:t>Questions?</a:t>
            </a:r>
          </a:p>
          <a:p>
            <a:r>
              <a:rPr lang="en-US" sz="1700" dirty="0"/>
              <a:t>Contact:</a:t>
            </a:r>
          </a:p>
          <a:p>
            <a:r>
              <a:rPr lang="en-US" sz="1700" dirty="0" err="1"/>
              <a:t>Email:</a:t>
            </a:r>
            <a:r>
              <a:rPr lang="en-US" sz="1700" dirty="0" err="1">
                <a:hlinkClick r:id="rId2"/>
              </a:rPr>
              <a:t>hamzamusabutt@gmail.com</a:t>
            </a:r>
            <a:endParaRPr lang="en-US" sz="1700" dirty="0"/>
          </a:p>
          <a:p>
            <a:r>
              <a:rPr lang="en-US" sz="1700" dirty="0" err="1"/>
              <a:t>Github:</a:t>
            </a:r>
            <a:r>
              <a:rPr lang="en-US" sz="1700" dirty="0" err="1">
                <a:hlinkClick r:id="rId3"/>
              </a:rPr>
              <a:t>https</a:t>
            </a:r>
            <a:r>
              <a:rPr lang="en-US" sz="1700" dirty="0">
                <a:hlinkClick r:id="rId3"/>
              </a:rPr>
              <a:t>://github.com/</a:t>
            </a:r>
            <a:r>
              <a:rPr lang="en-US" sz="1700" dirty="0" err="1">
                <a:hlinkClick r:id="rId3"/>
              </a:rPr>
              <a:t>Hamzabinabdulmajeed</a:t>
            </a:r>
            <a:endParaRPr lang="en-US" sz="1700" dirty="0"/>
          </a:p>
          <a:p>
            <a:r>
              <a:rPr lang="en-US" sz="1700" dirty="0" err="1"/>
              <a:t>Kaggle:</a:t>
            </a:r>
            <a:r>
              <a:rPr lang="en-US" sz="1700" dirty="0" err="1">
                <a:hlinkClick r:id="rId4"/>
              </a:rPr>
              <a:t>https</a:t>
            </a:r>
            <a:r>
              <a:rPr lang="en-US" sz="1700" dirty="0">
                <a:hlinkClick r:id="rId4"/>
              </a:rPr>
              <a:t>://www.kaggle.com/hamzabinbutt</a:t>
            </a:r>
            <a:endParaRPr lang="en-US" sz="1700" dirty="0"/>
          </a:p>
          <a:p>
            <a:r>
              <a:rPr lang="en-US" sz="1700" dirty="0" err="1"/>
              <a:t>Youtube:</a:t>
            </a:r>
            <a:r>
              <a:rPr lang="en-US" sz="1700" dirty="0" err="1">
                <a:hlinkClick r:id="rId5"/>
              </a:rPr>
              <a:t>https</a:t>
            </a:r>
            <a:r>
              <a:rPr lang="en-US" sz="1700" dirty="0">
                <a:hlinkClick r:id="rId5"/>
              </a:rPr>
              <a:t>://www.youtube.com/playlist?list=PLXYJkDoMHHQ3xrqp7b2CKQxB6QcrfqCBc</a:t>
            </a:r>
            <a:r>
              <a:rPr lang="en-US" sz="1700" dirty="0"/>
              <a:t> </a:t>
            </a:r>
          </a:p>
        </p:txBody>
      </p:sp>
      <p:pic>
        <p:nvPicPr>
          <p:cNvPr id="5" name="Picture 4" descr="Different colored question marks">
            <a:extLst>
              <a:ext uri="{FF2B5EF4-FFF2-40B4-BE49-F238E27FC236}">
                <a16:creationId xmlns:a16="http://schemas.microsoft.com/office/drawing/2014/main" id="{93BC565C-0797-705F-C08F-7AE3B0A7645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3279" r="26665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262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7883E3-4EFD-E513-17E3-E4F3AD3A7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Introduction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C366B69-8CFE-24A0-CFBB-621B4C6BC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The Problem: Traditional "clip-and-weigh" biomass estimation is destructive, labor-intensive, and impossible to scale across vast grazing lands.</a:t>
            </a:r>
          </a:p>
          <a:p>
            <a:r>
              <a:rPr lang="en-US" sz="2000"/>
              <a:t>The Challenge: Estimating fine-grained biomass components (Green, Dead, Clover) from top-view RGB imagery is difficult due to visual overlaps and lighting variances.</a:t>
            </a:r>
          </a:p>
          <a:p>
            <a:r>
              <a:rPr lang="en-US" sz="2000"/>
              <a:t>The Opportunity: AI-driven computer vision provides a non-destructive, real-time solution for farmers to assess feed availability.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B41DB3C-EDC2-0C8C-A90F-BAAF66D907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706" r="18417" b="-445"/>
          <a:stretch>
            <a:fillRect/>
          </a:stretch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08172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49F1A-48CC-8DF1-FA3F-2BE28309D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6F55F-3FED-98BD-DFA1-2BE42A4D7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Technical Goal: Develop a robust multi-target regression pipeline for 5 key biomass metrics:</a:t>
            </a:r>
          </a:p>
          <a:p>
            <a:r>
              <a:rPr lang="en-US" sz="2000" dirty="0" err="1"/>
              <a:t>Dry_Green_g</a:t>
            </a:r>
            <a:r>
              <a:rPr lang="en-US" sz="2000" dirty="0"/>
              <a:t>, </a:t>
            </a:r>
            <a:r>
              <a:rPr lang="en-US" sz="2000" dirty="0" err="1"/>
              <a:t>Dry_Dead_g</a:t>
            </a:r>
            <a:r>
              <a:rPr lang="en-US" sz="2000" dirty="0"/>
              <a:t>, </a:t>
            </a:r>
            <a:r>
              <a:rPr lang="en-US" sz="2000" dirty="0" err="1"/>
              <a:t>Dry_Clover_g</a:t>
            </a:r>
            <a:r>
              <a:rPr lang="en-US" sz="2000" dirty="0"/>
              <a:t>, GDM_g, and </a:t>
            </a:r>
            <a:r>
              <a:rPr lang="en-US" sz="2000" dirty="0" err="1"/>
              <a:t>Dry_Total_g</a:t>
            </a:r>
            <a:r>
              <a:rPr lang="en-US" sz="2000" dirty="0"/>
              <a:t>.</a:t>
            </a:r>
          </a:p>
          <a:p>
            <a:r>
              <a:rPr lang="en-US" sz="2000" dirty="0"/>
              <a:t>Experimental Goal: Benchmark custom CNN architectures against state-of-the-art foundation models.</a:t>
            </a:r>
          </a:p>
          <a:p>
            <a:r>
              <a:rPr lang="en-US" sz="2000" dirty="0"/>
              <a:t>Performance Goal: Achieve a high Weighted R^2 score to meet competition standards (emphasizing Total Biomass).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3F9960-15CB-43BE-5F7D-6A168397C6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130" r="23342"/>
          <a:stretch>
            <a:fillRect/>
          </a:stretch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3954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248628-9D2D-875E-CF22-23C54B29D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Alignment with UN SDGs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2BD9F-6E9A-0B1B-9E5A-3288CA173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1900"/>
              <a:t>SDG 2 (Zero Hunger): Increases agricultural productivity and livestock resilience through optimized feed management.</a:t>
            </a:r>
          </a:p>
          <a:p>
            <a:r>
              <a:rPr lang="en-US" sz="1900"/>
              <a:t>SDG 12 (Responsible Production): Minimizes feed waste and optimizes land use in pasture-based livestock systems.</a:t>
            </a:r>
          </a:p>
          <a:p>
            <a:r>
              <a:rPr lang="en-US" sz="1900"/>
              <a:t>SDG 15 (Life on Land): Prevents overgrazing and land degradation, preserving soil health and biodiversity across Australian ecosystems.</a:t>
            </a:r>
          </a:p>
        </p:txBody>
      </p:sp>
      <p:pic>
        <p:nvPicPr>
          <p:cNvPr id="5" name="Picture 4" descr="Cows eating from trough">
            <a:extLst>
              <a:ext uri="{FF2B5EF4-FFF2-40B4-BE49-F238E27FC236}">
                <a16:creationId xmlns:a16="http://schemas.microsoft.com/office/drawing/2014/main" id="{A58A90B5-AC50-7208-2E96-C16728DD71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713" r="20887" b="-2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20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777C53-1402-C3CE-5263-4BB841175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Methodology – Phase 1: Custom CNN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7C2E7-C771-7E6B-97C1-005E5564B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Architecture: 3-block CNN utilizing 3x3 kernels and Batch Normalization.</a:t>
            </a:r>
          </a:p>
          <a:p>
            <a:r>
              <a:rPr lang="en-US" sz="2000" dirty="0"/>
              <a:t>Key Findings:  Deeper models (4+ blocks) led to rapid overfitting.</a:t>
            </a:r>
          </a:p>
          <a:p>
            <a:r>
              <a:rPr lang="en-US" sz="2000" dirty="0"/>
              <a:t>Regularization: A high Dropout rate of 0.6 was mandatory for validation stability.</a:t>
            </a:r>
          </a:p>
          <a:p>
            <a:r>
              <a:rPr lang="en-US" sz="2000" dirty="0"/>
              <a:t>Baseline Performance: Achieved a peak Weighted R^2 of 0.3201.</a:t>
            </a:r>
          </a:p>
        </p:txBody>
      </p:sp>
      <p:pic>
        <p:nvPicPr>
          <p:cNvPr id="5" name="Picture 4" descr="Cubes connected with a red line">
            <a:extLst>
              <a:ext uri="{FF2B5EF4-FFF2-40B4-BE49-F238E27FC236}">
                <a16:creationId xmlns:a16="http://schemas.microsoft.com/office/drawing/2014/main" id="{2DE7887E-DA6F-021F-58B0-3002FE5403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594" r="14611" b="2"/>
          <a:stretch>
            <a:fillRect/>
          </a:stretch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6800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4DDB-BE58-0765-24CD-AC77CC2DA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Methodology – Phase 2: DINOv2 + GBDT</a:t>
            </a:r>
          </a:p>
        </p:txBody>
      </p:sp>
      <p:pic>
        <p:nvPicPr>
          <p:cNvPr id="5" name="Picture 4" descr="Top view of cubes connected with black lines">
            <a:extLst>
              <a:ext uri="{FF2B5EF4-FFF2-40B4-BE49-F238E27FC236}">
                <a16:creationId xmlns:a16="http://schemas.microsoft.com/office/drawing/2014/main" id="{791EB5BD-9FD7-BF56-6FDF-A6C870F656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794" r="16872"/>
          <a:stretch>
            <a:fillRect/>
          </a:stretch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DBF6E-6713-BBFF-3AE2-3237FBB8A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r>
              <a:rPr lang="en-US" sz="1900" dirty="0"/>
              <a:t>The Breakthrough: Shifted from training backbones to utilizing Meta’s DINOv2 (Vision Transformer).</a:t>
            </a:r>
          </a:p>
          <a:p>
            <a:r>
              <a:rPr lang="en-US" sz="1900" dirty="0"/>
              <a:t>Feature Extraction: * Extracted frozen patch-level embeddings to capture spatial texture.</a:t>
            </a:r>
          </a:p>
          <a:p>
            <a:r>
              <a:rPr lang="en-US" sz="1900" dirty="0"/>
              <a:t>Averaged patch features into a global descriptor.</a:t>
            </a:r>
          </a:p>
          <a:p>
            <a:r>
              <a:rPr lang="en-US" sz="1900" dirty="0"/>
              <a:t>Regressor: Trained </a:t>
            </a:r>
            <a:r>
              <a:rPr lang="en-US" sz="1900" dirty="0" err="1"/>
              <a:t>CatBoost</a:t>
            </a:r>
            <a:r>
              <a:rPr lang="en-US" sz="1900" dirty="0"/>
              <a:t> on extracted features using a 5-fold cross-validation strategy.</a:t>
            </a:r>
          </a:p>
          <a:p>
            <a:r>
              <a:rPr lang="en-US" sz="1900" dirty="0"/>
              <a:t>Result: Performance increased significantly to 0.6289 Weighted R^2.</a:t>
            </a:r>
          </a:p>
        </p:txBody>
      </p:sp>
    </p:spTree>
    <p:extLst>
      <p:ext uri="{BB962C8B-B14F-4D97-AF65-F5344CB8AC3E}">
        <p14:creationId xmlns:p14="http://schemas.microsoft.com/office/powerpoint/2010/main" val="4020687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2026-01-16 22-47-00">
            <a:hlinkClick r:id="" action="ppaction://media"/>
            <a:extLst>
              <a:ext uri="{FF2B5EF4-FFF2-40B4-BE49-F238E27FC236}">
                <a16:creationId xmlns:a16="http://schemas.microsoft.com/office/drawing/2014/main" id="{F149EC45-4168-F954-602F-727FF80C82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832" y="480"/>
            <a:ext cx="12150166" cy="6857520"/>
          </a:xfrm>
        </p:spPr>
      </p:pic>
    </p:spTree>
    <p:extLst>
      <p:ext uri="{BB962C8B-B14F-4D97-AF65-F5344CB8AC3E}">
        <p14:creationId xmlns:p14="http://schemas.microsoft.com/office/powerpoint/2010/main" val="315002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3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03E8F-44D0-6FB1-12F4-BA4120290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 &amp; Comparison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C8C89DD-9741-5F61-4D94-8752BBA6180E}"/>
              </a:ext>
            </a:extLst>
          </p:cNvPr>
          <p:cNvSpPr txBox="1"/>
          <p:nvPr/>
        </p:nvSpPr>
        <p:spPr>
          <a:xfrm>
            <a:off x="761840" y="2551176"/>
            <a:ext cx="4544762" cy="3602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Insight:</a:t>
            </a:r>
            <a:r>
              <a:rPr lang="en-US" sz="2000"/>
              <a:t> Foundation models pre-trained on diverse datasets understand plant textures far better than CNNs trained from scratch on small agricultural samples.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9E88CED-0183-5AB1-8410-83DC841EEE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1844315"/>
              </p:ext>
            </p:extLst>
          </p:nvPr>
        </p:nvGraphicFramePr>
        <p:xfrm>
          <a:off x="5659120" y="1995849"/>
          <a:ext cx="6197600" cy="2867905"/>
        </p:xfrm>
        <a:graphic>
          <a:graphicData uri="http://schemas.openxmlformats.org/drawingml/2006/table">
            <a:tbl>
              <a:tblPr firstRow="1" bandRow="1">
                <a:solidFill>
                  <a:schemeClr val="tx1">
                    <a:lumMod val="75000"/>
                    <a:lumOff val="25000"/>
                  </a:schemeClr>
                </a:solidFill>
              </a:tblPr>
              <a:tblGrid>
                <a:gridCol w="2459811">
                  <a:extLst>
                    <a:ext uri="{9D8B030D-6E8A-4147-A177-3AD203B41FA5}">
                      <a16:colId xmlns:a16="http://schemas.microsoft.com/office/drawing/2014/main" val="3343778481"/>
                    </a:ext>
                  </a:extLst>
                </a:gridCol>
                <a:gridCol w="2598224">
                  <a:extLst>
                    <a:ext uri="{9D8B030D-6E8A-4147-A177-3AD203B41FA5}">
                      <a16:colId xmlns:a16="http://schemas.microsoft.com/office/drawing/2014/main" val="465597662"/>
                    </a:ext>
                  </a:extLst>
                </a:gridCol>
                <a:gridCol w="1139565">
                  <a:extLst>
                    <a:ext uri="{9D8B030D-6E8A-4147-A177-3AD203B41FA5}">
                      <a16:colId xmlns:a16="http://schemas.microsoft.com/office/drawing/2014/main" val="31994630"/>
                    </a:ext>
                  </a:extLst>
                </a:gridCol>
              </a:tblGrid>
              <a:tr h="980894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300" b="1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Approach</a:t>
                      </a:r>
                    </a:p>
                  </a:txBody>
                  <a:tcPr marL="92371" marR="131959" marT="26392" marB="197938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300" b="1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Best Validation R2</a:t>
                      </a:r>
                    </a:p>
                  </a:txBody>
                  <a:tcPr marL="92371" marR="131959" marT="26392" marB="197938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2300" b="1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Gain</a:t>
                      </a:r>
                    </a:p>
                  </a:txBody>
                  <a:tcPr marL="92371" marR="131959" marT="26392" marB="197938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070208"/>
                  </a:ext>
                </a:extLst>
              </a:tr>
              <a:tr h="804949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700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Custom CNN Baseline</a:t>
                      </a:r>
                    </a:p>
                  </a:txBody>
                  <a:tcPr marL="92371" marR="131959" marT="26392" marB="197938" anchor="ctr">
                    <a:lnL w="12700" cap="flat" cmpd="sng" algn="ctr">
                      <a:solidFill>
                        <a:schemeClr val="bg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700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0.2515</a:t>
                      </a:r>
                    </a:p>
                  </a:txBody>
                  <a:tcPr marL="92371" marR="131959" marT="26392" marB="19793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700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-</a:t>
                      </a:r>
                    </a:p>
                  </a:txBody>
                  <a:tcPr marL="92371" marR="131959" marT="26392" marB="19793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4032252"/>
                  </a:ext>
                </a:extLst>
              </a:tr>
              <a:tr h="54103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700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Optimized CNN</a:t>
                      </a:r>
                    </a:p>
                  </a:txBody>
                  <a:tcPr marL="92371" marR="131959" marT="26392" marB="197938" anchor="ctr">
                    <a:lnL w="12700" cap="flat" cmpd="sng" algn="ctr">
                      <a:solidFill>
                        <a:schemeClr val="bg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700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0.3201</a:t>
                      </a:r>
                    </a:p>
                  </a:txBody>
                  <a:tcPr marL="92371" marR="131959" marT="26392" marB="19793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700" cap="none" spc="0" dirty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+27%</a:t>
                      </a:r>
                    </a:p>
                  </a:txBody>
                  <a:tcPr marL="92371" marR="131959" marT="26392" marB="19793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8498965"/>
                  </a:ext>
                </a:extLst>
              </a:tr>
              <a:tr h="541031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700" b="1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DINOv2 + CatBoost</a:t>
                      </a:r>
                      <a:endParaRPr lang="en-US" sz="1700" cap="none" spc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92371" marR="131959" marT="26392" marB="197938" anchor="ctr">
                    <a:lnL w="12700" cap="flat" cmpd="sng" algn="ctr">
                      <a:solidFill>
                        <a:schemeClr val="bg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700" b="1" cap="none" spc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0.6289</a:t>
                      </a:r>
                      <a:endParaRPr lang="en-US" sz="1700" cap="none" spc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92371" marR="131959" marT="26392" marB="19793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700" b="1" cap="none" spc="0" dirty="0">
                          <a:solidFill>
                            <a:schemeClr val="bg1"/>
                          </a:solidFill>
                          <a:effectLst/>
                          <a:latin typeface="Google Sans Text"/>
                        </a:rPr>
                        <a:t>+150%</a:t>
                      </a:r>
                      <a:endParaRPr lang="en-US" sz="1700" cap="none" spc="0" dirty="0">
                        <a:solidFill>
                          <a:schemeClr val="bg1"/>
                        </a:solidFill>
                        <a:effectLst/>
                        <a:latin typeface="Google Sans Text"/>
                      </a:endParaRPr>
                    </a:p>
                  </a:txBody>
                  <a:tcPr marL="92371" marR="131959" marT="26392" marB="197938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318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2783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AD353-3B30-E0DB-F0CB-9EA60ADC3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FD3E8-1308-5E22-A868-5254AFA24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1900"/>
              <a:t>Summary: The project successfully established that foundation model features are superior to custom CNNs for biomass regression.</a:t>
            </a:r>
          </a:p>
          <a:p>
            <a:r>
              <a:rPr lang="en-US" sz="1900"/>
              <a:t>Final Model: The DINOv2 + CatBoost pipeline is stable, scalable, and achieves high accuracy for the most critical biomass targets.</a:t>
            </a:r>
          </a:p>
          <a:p>
            <a:r>
              <a:rPr lang="en-US" sz="1900"/>
              <a:t>Future Work: Fine-tuning the DINOv2 backbone specifically on agricultural datasets (Bio-DINO) to further push the R^2 boundary.</a:t>
            </a:r>
          </a:p>
        </p:txBody>
      </p:sp>
      <p:pic>
        <p:nvPicPr>
          <p:cNvPr id="5" name="Picture 4" descr="Cornfields with bright sky">
            <a:extLst>
              <a:ext uri="{FF2B5EF4-FFF2-40B4-BE49-F238E27FC236}">
                <a16:creationId xmlns:a16="http://schemas.microsoft.com/office/drawing/2014/main" id="{74D9F69B-396E-ADCC-C2CF-CF14660493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947" r="25652" b="-2"/>
          <a:stretch>
            <a:fillRect/>
          </a:stretch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533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537</Words>
  <Application>Microsoft Office PowerPoint</Application>
  <PresentationFormat>Widescreen</PresentationFormat>
  <Paragraphs>54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Google Sans Text</vt:lpstr>
      <vt:lpstr>Office Theme</vt:lpstr>
      <vt:lpstr>CSIRO Image2Biomass: Precision Agriculture through Foundation Models </vt:lpstr>
      <vt:lpstr>Introduction</vt:lpstr>
      <vt:lpstr>Project Objectives</vt:lpstr>
      <vt:lpstr>Alignment with UN SDGs</vt:lpstr>
      <vt:lpstr>Methodology – Phase 1: Custom CNN</vt:lpstr>
      <vt:lpstr>Methodology – Phase 2: DINOv2 + GBDT</vt:lpstr>
      <vt:lpstr>PowerPoint Presentation</vt:lpstr>
      <vt:lpstr>Results &amp; Comparison</vt:lpstr>
      <vt:lpstr>Conclusion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Moaqir Ahmad Mian</dc:creator>
  <cp:lastModifiedBy>Moaqir Ahmad Mian</cp:lastModifiedBy>
  <cp:revision>82</cp:revision>
  <dcterms:created xsi:type="dcterms:W3CDTF">2026-01-16T08:45:56Z</dcterms:created>
  <dcterms:modified xsi:type="dcterms:W3CDTF">2026-01-16T17:48:32Z</dcterms:modified>
</cp:coreProperties>
</file>

<file path=docProps/thumbnail.jpeg>
</file>